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7" r:id="rId4"/>
    <p:sldId id="258" r:id="rId5"/>
    <p:sldId id="259" r:id="rId6"/>
    <p:sldId id="272" r:id="rId7"/>
    <p:sldId id="260" r:id="rId8"/>
    <p:sldId id="264" r:id="rId9"/>
    <p:sldId id="261" r:id="rId10"/>
    <p:sldId id="266" r:id="rId11"/>
    <p:sldId id="265" r:id="rId12"/>
    <p:sldId id="269" r:id="rId13"/>
    <p:sldId id="270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4FD15-418E-4138-AF33-C74C3C4C5E1B}" type="datetimeFigureOut">
              <a:rPr lang="en-GB" smtClean="0"/>
              <a:t>07/12/2016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D8A7-4D7C-49D5-9DDA-1E0E7F7597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1026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4FD15-418E-4138-AF33-C74C3C4C5E1B}" type="datetimeFigureOut">
              <a:rPr lang="en-GB" smtClean="0"/>
              <a:t>07/12/2016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D8A7-4D7C-49D5-9DDA-1E0E7F7597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4083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4FD15-418E-4138-AF33-C74C3C4C5E1B}" type="datetimeFigureOut">
              <a:rPr lang="en-GB" smtClean="0"/>
              <a:t>07/12/2016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D8A7-4D7C-49D5-9DDA-1E0E7F7597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9656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4FD15-418E-4138-AF33-C74C3C4C5E1B}" type="datetimeFigureOut">
              <a:rPr lang="en-GB" smtClean="0"/>
              <a:t>07/12/2016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D8A7-4D7C-49D5-9DDA-1E0E7F7597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3667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4FD15-418E-4138-AF33-C74C3C4C5E1B}" type="datetimeFigureOut">
              <a:rPr lang="en-GB" smtClean="0"/>
              <a:t>07/12/2016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D8A7-4D7C-49D5-9DDA-1E0E7F7597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5300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4FD15-418E-4138-AF33-C74C3C4C5E1B}" type="datetimeFigureOut">
              <a:rPr lang="en-GB" smtClean="0"/>
              <a:t>07/12/2016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D8A7-4D7C-49D5-9DDA-1E0E7F7597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4585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4FD15-418E-4138-AF33-C74C3C4C5E1B}" type="datetimeFigureOut">
              <a:rPr lang="en-GB" smtClean="0"/>
              <a:t>07/12/2016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D8A7-4D7C-49D5-9DDA-1E0E7F7597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8932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4FD15-418E-4138-AF33-C74C3C4C5E1B}" type="datetimeFigureOut">
              <a:rPr lang="en-GB" smtClean="0"/>
              <a:t>07/12/2016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D8A7-4D7C-49D5-9DDA-1E0E7F7597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9637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4FD15-418E-4138-AF33-C74C3C4C5E1B}" type="datetimeFigureOut">
              <a:rPr lang="en-GB" smtClean="0"/>
              <a:t>07/12/2016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D8A7-4D7C-49D5-9DDA-1E0E7F7597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19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4FD15-418E-4138-AF33-C74C3C4C5E1B}" type="datetimeFigureOut">
              <a:rPr lang="en-GB" smtClean="0"/>
              <a:t>07/12/2016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D8A7-4D7C-49D5-9DDA-1E0E7F7597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9437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4FD15-418E-4138-AF33-C74C3C4C5E1B}" type="datetimeFigureOut">
              <a:rPr lang="en-GB" smtClean="0"/>
              <a:t>07/12/2016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0D8A7-4D7C-49D5-9DDA-1E0E7F7597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4331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4FD15-418E-4138-AF33-C74C3C4C5E1B}" type="datetimeFigureOut">
              <a:rPr lang="en-GB" smtClean="0"/>
              <a:t>07/12/2016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B0D8A7-4D7C-49D5-9DDA-1E0E7F7597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459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/>
              <a:t>Top Tips: Metering</a:t>
            </a: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tx1"/>
                </a:solidFill>
              </a:rPr>
              <a:t>Tony Watson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(</a:t>
            </a:r>
            <a:r>
              <a:rPr lang="en-GB" smtClean="0">
                <a:solidFill>
                  <a:schemeClr val="tx1"/>
                </a:solidFill>
              </a:rPr>
              <a:t>27</a:t>
            </a:r>
            <a:r>
              <a:rPr lang="en-GB" baseline="30000" smtClean="0">
                <a:solidFill>
                  <a:schemeClr val="tx1"/>
                </a:solidFill>
              </a:rPr>
              <a:t>th</a:t>
            </a:r>
            <a:r>
              <a:rPr lang="en-GB" smtClean="0">
                <a:solidFill>
                  <a:schemeClr val="tx1"/>
                </a:solidFill>
              </a:rPr>
              <a:t> April, </a:t>
            </a:r>
            <a:r>
              <a:rPr lang="en-GB" dirty="0" smtClean="0">
                <a:solidFill>
                  <a:schemeClr val="tx1"/>
                </a:solidFill>
              </a:rPr>
              <a:t>2015)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98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1"/>
                </a:solidFill>
              </a:rPr>
              <a:t>Metering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smtClean="0"/>
              <a:t>Partial metering:  </a:t>
            </a:r>
          </a:p>
          <a:p>
            <a:pPr lvl="1"/>
            <a:r>
              <a:rPr lang="en-GB" dirty="0" smtClean="0"/>
              <a:t>Somewhere between centre-weighted and spot metering but reads data from a slightly larger centre area (approx. 10%) than spot metering.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7565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1"/>
                </a:solidFill>
              </a:rPr>
              <a:t>Metering - Other Options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896544"/>
          </a:xfrm>
        </p:spPr>
        <p:txBody>
          <a:bodyPr>
            <a:normAutofit fontScale="92500"/>
          </a:bodyPr>
          <a:lstStyle/>
          <a:p>
            <a:r>
              <a:rPr lang="en-GB" b="1" dirty="0" smtClean="0"/>
              <a:t>Expose for bright subject/area:  </a:t>
            </a:r>
            <a:r>
              <a:rPr lang="en-GB" dirty="0" smtClean="0"/>
              <a:t>Expose the darkest area by focusing on that part of the image and part-depress shutter to lock focus and metering; re-compose image and fully depress shutter; darken the brighter areas in post-processing;</a:t>
            </a:r>
          </a:p>
          <a:p>
            <a:r>
              <a:rPr lang="en-GB" b="1" dirty="0" smtClean="0"/>
              <a:t>Fill-in flash:  </a:t>
            </a:r>
            <a:r>
              <a:rPr lang="en-GB" dirty="0" smtClean="0"/>
              <a:t>If subject back-lit, use fill-in flash to brighten front of image;</a:t>
            </a:r>
          </a:p>
          <a:p>
            <a:r>
              <a:rPr lang="en-GB" b="1" dirty="0" smtClean="0"/>
              <a:t>Reflectors:</a:t>
            </a:r>
            <a:r>
              <a:rPr lang="en-GB" dirty="0" smtClean="0"/>
              <a:t>  If subject is top- and/or back-lit, use reflector to throw light back onto front of image.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0234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Exercises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 smtClean="0">
                <a:solidFill>
                  <a:srgbClr val="FF0000"/>
                </a:solidFill>
              </a:rPr>
              <a:t>Exercise 1:</a:t>
            </a:r>
          </a:p>
          <a:p>
            <a:r>
              <a:rPr lang="en-GB" dirty="0" smtClean="0">
                <a:solidFill>
                  <a:srgbClr val="FF0000"/>
                </a:solidFill>
              </a:rPr>
              <a:t>Find a subject that is lit brightly from behind and above so that the part of the subject facing the camera is dark (perhaps a flower);</a:t>
            </a:r>
          </a:p>
          <a:p>
            <a:r>
              <a:rPr lang="en-GB" dirty="0" smtClean="0">
                <a:solidFill>
                  <a:srgbClr val="FF0000"/>
                </a:solidFill>
              </a:rPr>
              <a:t>Using Aperture Priority, set the metering mode to Evaluative and take a photograph;</a:t>
            </a:r>
          </a:p>
          <a:p>
            <a:r>
              <a:rPr lang="en-GB" dirty="0" smtClean="0">
                <a:solidFill>
                  <a:srgbClr val="FF0000"/>
                </a:solidFill>
              </a:rPr>
              <a:t>Repeat the exercise using the same subject but change the metering mode to Centre-weighted, Partial (if you have it) and Spot  in turn and compare the results.</a:t>
            </a:r>
            <a:r>
              <a:rPr lang="en-GB" dirty="0" smtClean="0"/>
              <a:t>	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2891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Exercises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Exercise 2:</a:t>
            </a:r>
          </a:p>
          <a:p>
            <a:r>
              <a:rPr lang="en-GB" dirty="0" smtClean="0">
                <a:solidFill>
                  <a:srgbClr val="FF0000"/>
                </a:solidFill>
              </a:rPr>
              <a:t>Using the same subject as before in the same lighting conditions and using your camera on Aperture Priority, use the camera’s flash to brighten the front of the subject (fill-in flash);</a:t>
            </a:r>
          </a:p>
          <a:p>
            <a:r>
              <a:rPr lang="en-GB" dirty="0" smtClean="0">
                <a:solidFill>
                  <a:srgbClr val="FF0000"/>
                </a:solidFill>
              </a:rPr>
              <a:t>Using the same subject, reflect light upwards and towards the subject using a reflective surface/device.  Compare results with the images taken as Exercise 1.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935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1"/>
                </a:solidFill>
              </a:rPr>
              <a:t>Metering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/>
          <a:lstStyle/>
          <a:p>
            <a:r>
              <a:rPr lang="en-GB" dirty="0" smtClean="0"/>
              <a:t>Correct exposure is function of three interacting parameters (Tony Radnor):</a:t>
            </a:r>
          </a:p>
          <a:p>
            <a:pPr lvl="1"/>
            <a:r>
              <a:rPr lang="en-GB" dirty="0" smtClean="0"/>
              <a:t>Lens aperture</a:t>
            </a:r>
          </a:p>
          <a:p>
            <a:pPr lvl="1"/>
            <a:r>
              <a:rPr lang="en-GB" dirty="0" smtClean="0"/>
              <a:t>Shutter speed</a:t>
            </a:r>
          </a:p>
          <a:p>
            <a:pPr lvl="1"/>
            <a:r>
              <a:rPr lang="en-GB" dirty="0" smtClean="0"/>
              <a:t>ISO</a:t>
            </a:r>
          </a:p>
          <a:p>
            <a:r>
              <a:rPr lang="en-GB" dirty="0" smtClean="0"/>
              <a:t>“Exposure Triangle”</a:t>
            </a:r>
          </a:p>
        </p:txBody>
      </p:sp>
    </p:spTree>
    <p:extLst>
      <p:ext uri="{BB962C8B-B14F-4D97-AF65-F5344CB8AC3E}">
        <p14:creationId xmlns:p14="http://schemas.microsoft.com/office/powerpoint/2010/main" val="3684849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1"/>
                </a:solidFill>
              </a:rPr>
              <a:t>Metering</a:t>
            </a:r>
            <a:endParaRPr lang="en-GB" dirty="0">
              <a:solidFill>
                <a:schemeClr val="accent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340768"/>
            <a:ext cx="5744400" cy="4371524"/>
          </a:xfrm>
        </p:spPr>
      </p:pic>
      <p:sp>
        <p:nvSpPr>
          <p:cNvPr id="5" name="TextBox 4"/>
          <p:cNvSpPr txBox="1"/>
          <p:nvPr/>
        </p:nvSpPr>
        <p:spPr>
          <a:xfrm>
            <a:off x="2699792" y="5968815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  Exposure Triangle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067068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1"/>
                </a:solidFill>
              </a:rPr>
              <a:t>Metering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52528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“Metering” (measurement of light to expose an image correctly); </a:t>
            </a:r>
          </a:p>
          <a:p>
            <a:r>
              <a:rPr lang="en-GB" dirty="0" smtClean="0"/>
              <a:t>In times past you might have used a light meter;</a:t>
            </a:r>
          </a:p>
          <a:p>
            <a:r>
              <a:rPr lang="en-GB" dirty="0" smtClean="0"/>
              <a:t>In this digital/automatic age, we tend </a:t>
            </a:r>
            <a:r>
              <a:rPr lang="en-GB" dirty="0"/>
              <a:t>to take light measurement </a:t>
            </a:r>
            <a:r>
              <a:rPr lang="en-GB" dirty="0" smtClean="0"/>
              <a:t>(metering) for </a:t>
            </a:r>
            <a:r>
              <a:rPr lang="en-GB" dirty="0"/>
              <a:t>granted</a:t>
            </a:r>
            <a:r>
              <a:rPr lang="en-GB" dirty="0" smtClean="0"/>
              <a:t>;</a:t>
            </a:r>
            <a:endParaRPr lang="en-GB" dirty="0"/>
          </a:p>
          <a:p>
            <a:r>
              <a:rPr lang="en-GB" dirty="0" smtClean="0"/>
              <a:t>Today’s cameras have built-in metering system s which automatically measure and average the amount of light entering camera and convert data to appropriate shutter speed, aperture setting and ISO.</a:t>
            </a:r>
          </a:p>
          <a:p>
            <a:endParaRPr lang="en-GB" dirty="0" smtClean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8202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1"/>
                </a:solidFill>
              </a:rPr>
              <a:t>Metering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Each camera manufacturer has its own unique light metering system;</a:t>
            </a:r>
          </a:p>
          <a:p>
            <a:endParaRPr lang="en-GB" dirty="0" smtClean="0"/>
          </a:p>
          <a:p>
            <a:r>
              <a:rPr lang="en-GB" dirty="0" smtClean="0"/>
              <a:t>Most DSLRs, bridge cameras and high end compact cameras enable photographer to adjust the way a camera measures the  exposure of an image and provide a choice of metering modes to suit his/her needs.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3981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326" y="1600200"/>
            <a:ext cx="3601658" cy="4939167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Evaluative (100%)</a:t>
            </a:r>
          </a:p>
          <a:p>
            <a:endParaRPr lang="en-GB" dirty="0"/>
          </a:p>
          <a:p>
            <a:endParaRPr lang="en-GB" dirty="0" smtClean="0"/>
          </a:p>
          <a:p>
            <a:r>
              <a:rPr lang="en-GB" dirty="0" smtClean="0"/>
              <a:t>Centre-weighted (70%)</a:t>
            </a:r>
          </a:p>
          <a:p>
            <a:endParaRPr lang="en-GB" dirty="0"/>
          </a:p>
          <a:p>
            <a:endParaRPr lang="en-GB" dirty="0" smtClean="0"/>
          </a:p>
          <a:p>
            <a:r>
              <a:rPr lang="en-GB" dirty="0" smtClean="0"/>
              <a:t>Spot (approx. 3%)</a:t>
            </a:r>
          </a:p>
          <a:p>
            <a:endParaRPr lang="en-GB" dirty="0"/>
          </a:p>
          <a:p>
            <a:r>
              <a:rPr lang="en-GB" dirty="0" smtClean="0"/>
              <a:t>Partial (approx. 10%)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7406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1"/>
                </a:solidFill>
              </a:rPr>
              <a:t>Metering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b="1" dirty="0" smtClean="0"/>
              <a:t>Evaluative metering </a:t>
            </a:r>
            <a:r>
              <a:rPr lang="en-GB" dirty="0" smtClean="0"/>
              <a:t>(</a:t>
            </a:r>
            <a:r>
              <a:rPr lang="en-GB" i="1" dirty="0" smtClean="0"/>
              <a:t>Canon</a:t>
            </a:r>
            <a:r>
              <a:rPr lang="en-GB" dirty="0" smtClean="0"/>
              <a:t>) or </a:t>
            </a:r>
            <a:r>
              <a:rPr lang="en-GB" b="1" dirty="0" smtClean="0"/>
              <a:t>Matrix metering </a:t>
            </a:r>
            <a:r>
              <a:rPr lang="en-GB" dirty="0" smtClean="0"/>
              <a:t>(</a:t>
            </a:r>
            <a:r>
              <a:rPr lang="en-GB" i="1" dirty="0" smtClean="0"/>
              <a:t>Nikon</a:t>
            </a:r>
            <a:r>
              <a:rPr lang="en-GB" dirty="0" smtClean="0"/>
              <a:t>)</a:t>
            </a:r>
            <a:r>
              <a:rPr lang="en-GB" b="1" dirty="0" smtClean="0"/>
              <a:t>:</a:t>
            </a:r>
          </a:p>
          <a:p>
            <a:pPr lvl="1"/>
            <a:r>
              <a:rPr lang="en-GB" dirty="0" smtClean="0"/>
              <a:t>Readings taken from all (100%) of the viewfinder area and average taken to calculate the camera settings to expose entire image;</a:t>
            </a:r>
          </a:p>
          <a:p>
            <a:pPr lvl="1"/>
            <a:r>
              <a:rPr lang="en-GB" dirty="0" smtClean="0"/>
              <a:t>Tends to be the “default” setting on all cameras and useful for many situations;</a:t>
            </a:r>
          </a:p>
          <a:p>
            <a:pPr lvl="1"/>
            <a:r>
              <a:rPr lang="en-GB" dirty="0"/>
              <a:t>Only metering mode available if camera in any fully automated basic zone mode on mode </a:t>
            </a:r>
            <a:r>
              <a:rPr lang="en-GB" dirty="0" smtClean="0"/>
              <a:t>wheel</a:t>
            </a:r>
            <a:r>
              <a:rPr lang="en-GB" dirty="0"/>
              <a:t>;</a:t>
            </a:r>
            <a:endParaRPr lang="en-GB" dirty="0" smtClean="0"/>
          </a:p>
          <a:p>
            <a:pPr lvl="1"/>
            <a:r>
              <a:rPr lang="en-GB" dirty="0" smtClean="0"/>
              <a:t>Can result in “flat” image which lacks contrast but can be adjusted using </a:t>
            </a:r>
            <a:r>
              <a:rPr lang="en-GB" i="1" dirty="0" smtClean="0"/>
              <a:t>Photoshop </a:t>
            </a:r>
            <a:r>
              <a:rPr lang="en-GB" dirty="0" smtClean="0"/>
              <a:t>or similar</a:t>
            </a:r>
            <a:r>
              <a:rPr lang="en-GB" i="1" dirty="0" smtClean="0"/>
              <a:t>.</a:t>
            </a:r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7150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1"/>
                </a:solidFill>
              </a:rPr>
              <a:t>Metering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smtClean="0"/>
              <a:t>Centre-weighted metering:</a:t>
            </a:r>
          </a:p>
          <a:p>
            <a:pPr lvl="1"/>
            <a:r>
              <a:rPr lang="en-GB" dirty="0" smtClean="0"/>
              <a:t>Lighting data taken from approx. 70% of viewfinder area but mostly clustered around the centre;</a:t>
            </a:r>
          </a:p>
          <a:p>
            <a:pPr lvl="1"/>
            <a:r>
              <a:rPr lang="en-GB" dirty="0" smtClean="0"/>
              <a:t>Ideal if subject is back-lit, ignores light readings from corners of viewfinder area;</a:t>
            </a:r>
          </a:p>
          <a:p>
            <a:pPr lvl="1"/>
            <a:r>
              <a:rPr lang="en-GB" dirty="0" smtClean="0"/>
              <a:t>Really ideal for portraits and for subjects that occupy most of centre of the viewfinder area.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1249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1"/>
                </a:solidFill>
              </a:rPr>
              <a:t>Metering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84576"/>
          </a:xfrm>
        </p:spPr>
        <p:txBody>
          <a:bodyPr>
            <a:normAutofit fontScale="92500"/>
          </a:bodyPr>
          <a:lstStyle/>
          <a:p>
            <a:r>
              <a:rPr lang="en-GB" b="1" dirty="0" smtClean="0"/>
              <a:t>Spot- or Centre metering:</a:t>
            </a:r>
          </a:p>
          <a:p>
            <a:pPr lvl="1"/>
            <a:r>
              <a:rPr lang="en-GB" dirty="0" smtClean="0"/>
              <a:t>Camera takes readings from a very small area (approx. 3%) in centre (focal point) of viewfinder image;</a:t>
            </a:r>
          </a:p>
          <a:p>
            <a:pPr lvl="1"/>
            <a:r>
              <a:rPr lang="en-GB" dirty="0" smtClean="0"/>
              <a:t>It evaluates only light readings from a single zone (of 63 zones) or cell and can be very accurate;</a:t>
            </a:r>
          </a:p>
          <a:p>
            <a:pPr lvl="1"/>
            <a:r>
              <a:rPr lang="en-GB" dirty="0" smtClean="0"/>
              <a:t>Has advantage of exposing well in generally light conditions by ignoring surrounding light data;</a:t>
            </a:r>
          </a:p>
          <a:p>
            <a:pPr lvl="1"/>
            <a:r>
              <a:rPr lang="en-GB" dirty="0" smtClean="0"/>
              <a:t>Ideal for back-lit subjects or subjects that occupy only a small part of the </a:t>
            </a:r>
            <a:r>
              <a:rPr lang="en-GB" dirty="0"/>
              <a:t>viewfinder (</a:t>
            </a:r>
            <a:r>
              <a:rPr lang="en-GB" dirty="0" err="1"/>
              <a:t>eg</a:t>
            </a:r>
            <a:r>
              <a:rPr lang="en-GB" dirty="0"/>
              <a:t>, birds or the moon)</a:t>
            </a:r>
            <a:r>
              <a:rPr lang="en-GB" dirty="0" smtClean="0"/>
              <a:t>;</a:t>
            </a:r>
          </a:p>
          <a:p>
            <a:pPr lvl="1"/>
            <a:r>
              <a:rPr lang="en-GB" dirty="0" smtClean="0"/>
              <a:t>If subject off-centre, use shutter to lock focus and metering, then re-compose.</a:t>
            </a:r>
          </a:p>
          <a:p>
            <a:pPr lvl="1"/>
            <a:endParaRPr lang="en-GB" dirty="0" smtClean="0"/>
          </a:p>
          <a:p>
            <a:pPr lvl="2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3605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542</TotalTime>
  <Words>677</Words>
  <Application>Microsoft Office PowerPoint</Application>
  <PresentationFormat>On-screen Show (4:3)</PresentationFormat>
  <Paragraphs>63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Top Tips: Metering</vt:lpstr>
      <vt:lpstr>Metering</vt:lpstr>
      <vt:lpstr>Metering</vt:lpstr>
      <vt:lpstr>Metering</vt:lpstr>
      <vt:lpstr>Metering</vt:lpstr>
      <vt:lpstr>PowerPoint Presentation</vt:lpstr>
      <vt:lpstr>Metering</vt:lpstr>
      <vt:lpstr>Metering</vt:lpstr>
      <vt:lpstr>Metering</vt:lpstr>
      <vt:lpstr>Metering</vt:lpstr>
      <vt:lpstr>Metering - Other Options</vt:lpstr>
      <vt:lpstr>Exercises</vt:lpstr>
      <vt:lpstr>Exercises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 Tips: Metering</dc:title>
  <dc:creator>TONY</dc:creator>
  <cp:lastModifiedBy>TONY</cp:lastModifiedBy>
  <cp:revision>39</cp:revision>
  <dcterms:created xsi:type="dcterms:W3CDTF">2014-12-24T17:27:06Z</dcterms:created>
  <dcterms:modified xsi:type="dcterms:W3CDTF">2016-12-07T18:03:57Z</dcterms:modified>
</cp:coreProperties>
</file>